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Playfair Display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2D11AD3-AADF-421F-9DB8-97765A6C9030}">
  <a:tblStyle styleId="{92D11AD3-AADF-421F-9DB8-97765A6C90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PlayfairDisplay-bold.fntdata"/><Relationship Id="rId23" Type="http://schemas.openxmlformats.org/officeDocument/2006/relationships/font" Target="fonts/PlayfairDis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PlayfairDisplay-boldItalic.fntdata"/><Relationship Id="rId25" Type="http://schemas.openxmlformats.org/officeDocument/2006/relationships/font" Target="fonts/PlayfairDisplay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-regular.fntdata"/><Relationship Id="rId18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Buenos dias, mi nombre es Raúl Muciño, y les hablare de mi proyecto sobre detección de noticias falsas o, mejor conocidas como fake news.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989b81ac2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989b81ac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Vamos a poner a prueba el modelo con un caso real, con dos noticias de la internet: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Noticia 1: El vaticano confirma que un oficial que vive en la residencia papal dio positivo a covid-19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¿Que piensan que es? ¿Real o fake? (10 segundos) Bayes dice que es fake. Y en realidad vemos que, en efecto, es falso.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Noticia 2: La esperanza de vida disminuyó casi dos años en el 2020 de acuerdo a la CDC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¿Real o fake? (5 segundos) Bayes dice que es real, y vemos que si es verdadera.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(Encaminar a conclusión) Entonces viendo que los </a:t>
            </a:r>
            <a:r>
              <a:rPr lang="es-419"/>
              <a:t>límites</a:t>
            </a:r>
            <a:r>
              <a:rPr lang="es-419"/>
              <a:t> que ponen las redes sociales a prevenir la desinformación no son suficientes y que ⅔ de la población no identifica noticias falsas, yo les hago la siguiente pregunta: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0989b81ac2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0989b81ac2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¿Que haces para detectar las </a:t>
            </a:r>
            <a:r>
              <a:rPr lang="es-419"/>
              <a:t>noticias</a:t>
            </a:r>
            <a:r>
              <a:rPr lang="es-419"/>
              <a:t> falsas?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¿Como contrarrestamos la propagacion de desinformacion?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Se los dejo como pregunta para reflexionar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0989b81ac2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0989b81ac2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Gracias por su atención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Espero que esta tema haya sido de su </a:t>
            </a:r>
            <a:r>
              <a:rPr lang="es-419"/>
              <a:t>interés</a:t>
            </a:r>
            <a:r>
              <a:rPr lang="es-419"/>
              <a:t> y agrado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0989b81ac2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0989b81ac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WhatsApp. Todos hemos usado esta </a:t>
            </a:r>
            <a:r>
              <a:rPr lang="es-419"/>
              <a:t>aplicación</a:t>
            </a:r>
            <a:r>
              <a:rPr lang="es-419"/>
              <a:t> de </a:t>
            </a:r>
            <a:r>
              <a:rPr lang="es-419"/>
              <a:t>mensajería</a:t>
            </a:r>
            <a:r>
              <a:rPr lang="es-419"/>
              <a:t> </a:t>
            </a:r>
            <a:r>
              <a:rPr lang="es-419"/>
              <a:t>instantánea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Y una parte de la experiencia de usar whatsapp es reenviar notas, noticias, etc.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Sin embargo, por lo ocurrido con la desinformación que surgió de la pandemia (dar click para animación)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Whatsapp decide que va a tomar medidas de control y lo hace al cambiar sus </a:t>
            </a:r>
            <a:r>
              <a:rPr lang="es-419"/>
              <a:t>políticas</a:t>
            </a:r>
            <a:r>
              <a:rPr lang="es-419"/>
              <a:t> y limitar los reenvios hasta 5 veces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¿Pero en realidad sabemos el impacto que tiene limitar los reenvios?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Imagínense</a:t>
            </a:r>
            <a:r>
              <a:rPr lang="es-419"/>
              <a:t> que les llega una noticia que aún no sabemos si es falsa o real, al chat de la familia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0989b81ac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0989b81ac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Esa nota le llega al familia,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y después ellos lo </a:t>
            </a:r>
            <a:r>
              <a:rPr lang="es-419"/>
              <a:t>envían</a:t>
            </a:r>
            <a:r>
              <a:rPr lang="es-419"/>
              <a:t> a otros grupos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y los miembros de esos grupos lo </a:t>
            </a:r>
            <a:r>
              <a:rPr lang="es-419"/>
              <a:t>envían</a:t>
            </a:r>
            <a:r>
              <a:rPr lang="es-419"/>
              <a:t> a otros grupo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y esos miembros se lo </a:t>
            </a:r>
            <a:r>
              <a:rPr lang="es-419"/>
              <a:t>envían</a:t>
            </a:r>
            <a:r>
              <a:rPr lang="es-419"/>
              <a:t> a sus contactos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y al final se hace una red ENORME de posible desinformación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989b81ac2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989b81ac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Esta red de desinformación, bajita la mano, tiene el potencial de llegar hasta 3.2 millones de personas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989b81ac2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989b81ac2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En en el caso de México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En una población de 16 a 74 años: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El 35%, alrededor de ⅓ de la población, usa mucho las redes sociales, lo que significa que es su fuente principal para consulta de noticias.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Adicionalmente, el 66%, casi ⅔ de la población, no tiene la capacidad de reconocer noticias falsas,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y por lo tanto, podemos ver que esta combinación puede llegar a ser peligrosa para que se llegue a propagar la desinformación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Entonces, ¿</a:t>
            </a:r>
            <a:r>
              <a:rPr lang="es-419"/>
              <a:t>qué</a:t>
            </a:r>
            <a:r>
              <a:rPr lang="es-419"/>
              <a:t> podemos hacer para tratar de contrarrestar esta situación?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989b81ac2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989b81ac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En términos burdos, Naive Bayes te clasifica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989b81ac2_0_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989b81ac2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-419">
                <a:solidFill>
                  <a:schemeClr val="dk1"/>
                </a:solidFill>
              </a:rPr>
              <a:t>En mi caso, quise hacer un modelo con Naive Bayes, para poder determinar cuando una noticia era falsa y cuando era real.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-419">
                <a:solidFill>
                  <a:schemeClr val="dk1"/>
                </a:solidFill>
              </a:rPr>
              <a:t>De una base de datos, con noticias falsas y verdaderas, tomé el texto y lo primero que hice fue hacer una limpieza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-419">
                <a:solidFill>
                  <a:schemeClr val="dk1"/>
                </a:solidFill>
              </a:rPr>
              <a:t>Le quité caracteres especiales - es decir, quite todo lo que no fueran letras-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-419">
                <a:solidFill>
                  <a:schemeClr val="dk1"/>
                </a:solidFill>
              </a:rPr>
              <a:t>Después</a:t>
            </a:r>
            <a:r>
              <a:rPr lang="es-419">
                <a:solidFill>
                  <a:schemeClr val="dk1"/>
                </a:solidFill>
              </a:rPr>
              <a:t> removi “stop words” - estas palabras que son cortas, como preposiciones o </a:t>
            </a:r>
            <a:r>
              <a:rPr lang="es-419">
                <a:solidFill>
                  <a:schemeClr val="dk1"/>
                </a:solidFill>
              </a:rPr>
              <a:t>artículos-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-419">
                <a:solidFill>
                  <a:schemeClr val="dk1"/>
                </a:solidFill>
              </a:rPr>
              <a:t>Y finalmente busque la raíz de las palabras, </a:t>
            </a:r>
            <a:r>
              <a:rPr lang="es-419">
                <a:solidFill>
                  <a:schemeClr val="dk1"/>
                </a:solidFill>
              </a:rPr>
              <a:t>mediante</a:t>
            </a:r>
            <a:r>
              <a:rPr lang="es-419">
                <a:solidFill>
                  <a:schemeClr val="dk1"/>
                </a:solidFill>
              </a:rPr>
              <a:t> un </a:t>
            </a:r>
            <a:r>
              <a:rPr lang="es-419">
                <a:solidFill>
                  <a:schemeClr val="dk1"/>
                </a:solidFill>
              </a:rPr>
              <a:t>método</a:t>
            </a:r>
            <a:r>
              <a:rPr lang="es-419">
                <a:solidFill>
                  <a:schemeClr val="dk1"/>
                </a:solidFill>
              </a:rPr>
              <a:t> que se llama lemmatización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-419">
                <a:solidFill>
                  <a:schemeClr val="dk1"/>
                </a:solidFill>
              </a:rPr>
              <a:t>Después vectoricé las palabras lemmatizadas, que en </a:t>
            </a:r>
            <a:r>
              <a:rPr lang="es-419">
                <a:solidFill>
                  <a:schemeClr val="dk1"/>
                </a:solidFill>
              </a:rPr>
              <a:t>términos</a:t>
            </a:r>
            <a:r>
              <a:rPr lang="es-419">
                <a:solidFill>
                  <a:schemeClr val="dk1"/>
                </a:solidFill>
              </a:rPr>
              <a:t> generales, significa que le di un valor a las palabras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-419">
                <a:solidFill>
                  <a:schemeClr val="dk1"/>
                </a:solidFill>
              </a:rPr>
              <a:t>Procedi a entrenar el modelo con las palabras vectorizadas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-419">
                <a:solidFill>
                  <a:schemeClr val="dk1"/>
                </a:solidFill>
              </a:rPr>
              <a:t>Probé</a:t>
            </a:r>
            <a:r>
              <a:rPr lang="es-419">
                <a:solidFill>
                  <a:schemeClr val="dk1"/>
                </a:solidFill>
              </a:rPr>
              <a:t> mi modelo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s-419">
                <a:solidFill>
                  <a:schemeClr val="dk1"/>
                </a:solidFill>
              </a:rPr>
              <a:t>Y finalmente medí la exactitud de la clasificación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989b81ac2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989b81ac2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Al </a:t>
            </a:r>
            <a:r>
              <a:rPr lang="es-419"/>
              <a:t>término</a:t>
            </a:r>
            <a:r>
              <a:rPr lang="es-419"/>
              <a:t> de todo el proceso tenemos un modelo de Naive Bayes que clasifica un noticia como falso o real con casi un 90% (89,75%) de exactitud.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Y lo podemos ver en el diagrama en donde: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2132 noticias que dijo que eran falsas si lo eran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2026 noticias que eran reales, en efecto lo eran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238 noticias que etiquetó como falsas pero eran verdaderas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s-419"/>
              <a:t>237 noticias que eran falsas pero que predijo como reales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989b81ac2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989b81ac2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Detección de “Fake news”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Raúl Muciño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175" y="252725"/>
            <a:ext cx="7341250" cy="96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725" y="2718100"/>
            <a:ext cx="7730151" cy="101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2"/>
          <p:cNvPicPr preferRelativeResize="0"/>
          <p:nvPr/>
        </p:nvPicPr>
        <p:blipFill rotWithShape="1">
          <a:blip r:embed="rId5">
            <a:alphaModFix/>
          </a:blip>
          <a:srcRect b="37767" l="5002" r="5503" t="27789"/>
          <a:stretch/>
        </p:blipFill>
        <p:spPr>
          <a:xfrm rot="288220">
            <a:off x="1745257" y="1904469"/>
            <a:ext cx="1935765" cy="717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2"/>
          <p:cNvPicPr preferRelativeResize="0"/>
          <p:nvPr/>
        </p:nvPicPr>
        <p:blipFill rotWithShape="1">
          <a:blip r:embed="rId6">
            <a:alphaModFix/>
          </a:blip>
          <a:srcRect b="32893" l="16141" r="11796" t="22541"/>
          <a:stretch/>
        </p:blipFill>
        <p:spPr>
          <a:xfrm rot="285954">
            <a:off x="2061008" y="4286456"/>
            <a:ext cx="1537885" cy="68278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5" name="Google Shape;135;p22"/>
          <p:cNvGraphicFramePr/>
          <p:nvPr/>
        </p:nvGraphicFramePr>
        <p:xfrm>
          <a:off x="902300" y="138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{92D11AD3-AADF-421F-9DB8-97765A6C9030}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Gaussian NB</a:t>
                      </a:r>
                      <a:endParaRPr b="1" sz="16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Real</a:t>
                      </a:r>
                      <a:endParaRPr b="1" sz="16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36" name="Google Shape;136;p22"/>
          <p:cNvPicPr preferRelativeResize="0"/>
          <p:nvPr/>
        </p:nvPicPr>
        <p:blipFill rotWithShape="1">
          <a:blip r:embed="rId5">
            <a:alphaModFix/>
          </a:blip>
          <a:srcRect b="37767" l="5002" r="5503" t="27789"/>
          <a:stretch/>
        </p:blipFill>
        <p:spPr>
          <a:xfrm rot="343314">
            <a:off x="5254782" y="1911644"/>
            <a:ext cx="1935763" cy="71726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7" name="Google Shape;137;p22"/>
          <p:cNvGraphicFramePr/>
          <p:nvPr/>
        </p:nvGraphicFramePr>
        <p:xfrm>
          <a:off x="902300" y="3802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{92D11AD3-AADF-421F-9DB8-97765A6C9030}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Gaussian NB</a:t>
                      </a:r>
                      <a:endParaRPr b="1" sz="16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6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Real</a:t>
                      </a:r>
                      <a:endParaRPr b="1" sz="16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38" name="Google Shape;138;p22"/>
          <p:cNvPicPr preferRelativeResize="0"/>
          <p:nvPr/>
        </p:nvPicPr>
        <p:blipFill rotWithShape="1">
          <a:blip r:embed="rId6">
            <a:alphaModFix/>
          </a:blip>
          <a:srcRect b="32893" l="16141" r="11796" t="22541"/>
          <a:stretch/>
        </p:blipFill>
        <p:spPr>
          <a:xfrm rot="285954">
            <a:off x="5657883" y="4286456"/>
            <a:ext cx="1537885" cy="6827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509550" y="465400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¿Qué haces para detectar las “fake news”?</a:t>
            </a:r>
            <a:endParaRPr/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9750" y="2366425"/>
            <a:ext cx="4124488" cy="230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11700" y="572225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6200"/>
              <a:t>Gracias por su atención</a:t>
            </a:r>
            <a:endParaRPr sz="5800"/>
          </a:p>
        </p:txBody>
      </p:sp>
      <p:pic>
        <p:nvPicPr>
          <p:cNvPr id="150" name="Google Shape;1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125" y="2414425"/>
            <a:ext cx="2397750" cy="23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0500" y="287324"/>
            <a:ext cx="4735176" cy="247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397199"/>
            <a:ext cx="8839201" cy="942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825" y="517450"/>
            <a:ext cx="7096250" cy="399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3.2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/>
              <a:t>Millones </a:t>
            </a:r>
            <a:endParaRPr b="1" sz="24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/>
              <a:t>de personas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Fake News - México</a:t>
            </a:r>
            <a:endParaRPr/>
          </a:p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-419" u="sng"/>
              <a:t>35 %</a:t>
            </a:r>
            <a:r>
              <a:rPr lang="es-419"/>
              <a:t> de la </a:t>
            </a:r>
            <a:r>
              <a:rPr lang="es-419"/>
              <a:t>población</a:t>
            </a:r>
            <a:r>
              <a:rPr lang="es-419"/>
              <a:t> </a:t>
            </a:r>
            <a:r>
              <a:rPr b="1" lang="es-419"/>
              <a:t>usa mucho</a:t>
            </a:r>
            <a:r>
              <a:rPr lang="es-419"/>
              <a:t> las </a:t>
            </a:r>
            <a:r>
              <a:rPr b="1" lang="es-419"/>
              <a:t>redes sociales</a:t>
            </a:r>
            <a:r>
              <a:rPr lang="es-419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-419" u="sng"/>
              <a:t>66,0 %</a:t>
            </a:r>
            <a:r>
              <a:rPr lang="es-419"/>
              <a:t> de la población es </a:t>
            </a:r>
            <a:r>
              <a:rPr b="1" lang="es-419"/>
              <a:t>incapaz</a:t>
            </a:r>
            <a:r>
              <a:rPr lang="es-419"/>
              <a:t> de </a:t>
            </a:r>
            <a:r>
              <a:rPr b="1" lang="es-419"/>
              <a:t>reconocer noticias falsas</a:t>
            </a:r>
            <a:r>
              <a:rPr lang="es-419"/>
              <a:t> (16 - 74 años).</a:t>
            </a:r>
            <a:endParaRPr/>
          </a:p>
        </p:txBody>
      </p:sp>
      <p:sp>
        <p:nvSpPr>
          <p:cNvPr id="84" name="Google Shape;84;p17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/>
        </p:nvSpPr>
        <p:spPr>
          <a:xfrm>
            <a:off x="4796475" y="4660150"/>
            <a:ext cx="4310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Fuente: Rev Panam Salud Publica 45, 2021</a:t>
            </a:r>
            <a:endParaRPr i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Modelo Gaussian Naive Bayes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Pre-requisitos: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-419"/>
              <a:t>Limpieza de texto: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-419"/>
              <a:t>quitar caracteres especiales (regex),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-419"/>
              <a:t>“stop-words” (nltk),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-419"/>
              <a:t> búsqueda de la palabras raíz (nltk lemmatization)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-419"/>
              <a:t>Vectorizar palabras (TfidfVectorizer scikit-learn)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Modelar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Probar modelo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Medir exactitud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8650" y="3182125"/>
            <a:ext cx="3636025" cy="175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Modelo Gaussian Naive Bayes</a:t>
            </a:r>
            <a:endParaRPr/>
          </a:p>
        </p:txBody>
      </p:sp>
      <p:grpSp>
        <p:nvGrpSpPr>
          <p:cNvPr id="98" name="Google Shape;98;p19"/>
          <p:cNvGrpSpPr/>
          <p:nvPr/>
        </p:nvGrpSpPr>
        <p:grpSpPr>
          <a:xfrm>
            <a:off x="0" y="1189989"/>
            <a:ext cx="2214600" cy="3065236"/>
            <a:chOff x="0" y="1189989"/>
            <a:chExt cx="2214600" cy="3065236"/>
          </a:xfrm>
        </p:grpSpPr>
        <p:sp>
          <p:nvSpPr>
            <p:cNvPr id="99" name="Google Shape;99;p19"/>
            <p:cNvSpPr/>
            <p:nvPr/>
          </p:nvSpPr>
          <p:spPr>
            <a:xfrm>
              <a:off x="0" y="1189989"/>
              <a:ext cx="2214600" cy="669000"/>
            </a:xfrm>
            <a:prstGeom prst="homePlate">
              <a:avLst>
                <a:gd fmla="val 50000" name="adj"/>
              </a:avLst>
            </a:prstGeom>
            <a:solidFill>
              <a:srgbClr val="8020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Limpieza de texto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" name="Google Shape;100;p19"/>
            <p:cNvSpPr txBox="1"/>
            <p:nvPr/>
          </p:nvSpPr>
          <p:spPr>
            <a:xfrm>
              <a:off x="66450" y="19047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161925" lvl="0" marL="179999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s-419" sz="1200">
                  <a:latin typeface="Roboto"/>
                  <a:ea typeface="Roboto"/>
                  <a:cs typeface="Roboto"/>
                  <a:sym typeface="Roboto"/>
                </a:rPr>
                <a:t>Quitar caracteres especiales (regex)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161925" lvl="0" marL="179999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s-419" sz="1200">
                  <a:latin typeface="Roboto"/>
                  <a:ea typeface="Roboto"/>
                  <a:cs typeface="Roboto"/>
                  <a:sym typeface="Roboto"/>
                </a:rPr>
                <a:t>Remover “stop-words” (nltk)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161925" lvl="0" marL="179999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s-419" sz="1200">
                  <a:latin typeface="Roboto"/>
                  <a:ea typeface="Roboto"/>
                  <a:cs typeface="Roboto"/>
                  <a:sym typeface="Roboto"/>
                </a:rPr>
                <a:t>Búsqueda</a:t>
              </a:r>
              <a:r>
                <a:rPr lang="es-419" sz="1200">
                  <a:latin typeface="Roboto"/>
                  <a:ea typeface="Roboto"/>
                  <a:cs typeface="Roboto"/>
                  <a:sym typeface="Roboto"/>
                </a:rPr>
                <a:t> de palabras raíz (nltk lemmatization)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1" name="Google Shape;101;p19"/>
          <p:cNvGrpSpPr/>
          <p:nvPr/>
        </p:nvGrpSpPr>
        <p:grpSpPr>
          <a:xfrm>
            <a:off x="1838325" y="1189775"/>
            <a:ext cx="2064000" cy="3065450"/>
            <a:chOff x="1838325" y="1189775"/>
            <a:chExt cx="2064000" cy="3065450"/>
          </a:xfrm>
        </p:grpSpPr>
        <p:sp>
          <p:nvSpPr>
            <p:cNvPr id="102" name="Google Shape;102;p19"/>
            <p:cNvSpPr/>
            <p:nvPr/>
          </p:nvSpPr>
          <p:spPr>
            <a:xfrm>
              <a:off x="18383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Vectorizar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" name="Google Shape;103;p19"/>
            <p:cNvSpPr txBox="1"/>
            <p:nvPr/>
          </p:nvSpPr>
          <p:spPr>
            <a:xfrm>
              <a:off x="2017250" y="19047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200">
                  <a:latin typeface="Roboto"/>
                  <a:ea typeface="Roboto"/>
                  <a:cs typeface="Roboto"/>
                  <a:sym typeface="Roboto"/>
                </a:rPr>
                <a:t>Vectorizar palabras (TfidfVectorizer scikit-learn )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4" name="Google Shape;104;p19"/>
          <p:cNvGrpSpPr/>
          <p:nvPr/>
        </p:nvGrpSpPr>
        <p:grpSpPr>
          <a:xfrm>
            <a:off x="3516750" y="1189775"/>
            <a:ext cx="2064000" cy="3217850"/>
            <a:chOff x="3516750" y="1189775"/>
            <a:chExt cx="2064000" cy="3217850"/>
          </a:xfrm>
        </p:grpSpPr>
        <p:sp>
          <p:nvSpPr>
            <p:cNvPr id="105" name="Google Shape;105;p19"/>
            <p:cNvSpPr/>
            <p:nvPr/>
          </p:nvSpPr>
          <p:spPr>
            <a:xfrm>
              <a:off x="35167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B02C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Modelar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" name="Google Shape;106;p19"/>
            <p:cNvSpPr txBox="1"/>
            <p:nvPr/>
          </p:nvSpPr>
          <p:spPr>
            <a:xfrm>
              <a:off x="37394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7" name="Google Shape;107;p19"/>
          <p:cNvGrpSpPr/>
          <p:nvPr/>
        </p:nvGrpSpPr>
        <p:grpSpPr>
          <a:xfrm>
            <a:off x="6874025" y="1189775"/>
            <a:ext cx="2064000" cy="3217850"/>
            <a:chOff x="6874025" y="1189775"/>
            <a:chExt cx="2064000" cy="3217850"/>
          </a:xfrm>
        </p:grpSpPr>
        <p:sp>
          <p:nvSpPr>
            <p:cNvPr id="108" name="Google Shape;108;p19"/>
            <p:cNvSpPr/>
            <p:nvPr/>
          </p:nvSpPr>
          <p:spPr>
            <a:xfrm>
              <a:off x="68740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Medir Exactitud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" name="Google Shape;109;p19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" name="Google Shape;110;p19"/>
          <p:cNvGrpSpPr/>
          <p:nvPr/>
        </p:nvGrpSpPr>
        <p:grpSpPr>
          <a:xfrm>
            <a:off x="5195350" y="1189775"/>
            <a:ext cx="2064000" cy="3217850"/>
            <a:chOff x="5195350" y="1189775"/>
            <a:chExt cx="2064000" cy="3217850"/>
          </a:xfrm>
        </p:grpSpPr>
        <p:sp>
          <p:nvSpPr>
            <p:cNvPr id="111" name="Google Shape;111;p19"/>
            <p:cNvSpPr/>
            <p:nvPr/>
          </p:nvSpPr>
          <p:spPr>
            <a:xfrm>
              <a:off x="51953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Probar Modelo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2" name="Google Shape;112;p19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9500" y="2881600"/>
            <a:ext cx="4072800" cy="196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48354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lt1"/>
                </a:solidFill>
              </a:rPr>
              <a:t>89,75%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9" name="Google Shape;119;p20"/>
          <p:cNvSpPr txBox="1"/>
          <p:nvPr>
            <p:ph idx="1" type="subTitle"/>
          </p:nvPr>
        </p:nvSpPr>
        <p:spPr>
          <a:xfrm>
            <a:off x="4835400" y="293435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300">
                <a:solidFill>
                  <a:schemeClr val="lt1"/>
                </a:solidFill>
              </a:rPr>
              <a:t>Gaussian NB</a:t>
            </a:r>
            <a:endParaRPr sz="2300">
              <a:solidFill>
                <a:schemeClr val="lt1"/>
              </a:solidFill>
            </a:endParaRPr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150" y="863638"/>
            <a:ext cx="4045200" cy="3416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175" y="884800"/>
            <a:ext cx="7341250" cy="96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725" y="2856275"/>
            <a:ext cx="7730151" cy="101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